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40"/>
  </p:notesMasterIdLst>
  <p:sldIdLst>
    <p:sldId id="284" r:id="rId3"/>
    <p:sldId id="258" r:id="rId4"/>
    <p:sldId id="259" r:id="rId5"/>
    <p:sldId id="257" r:id="rId6"/>
    <p:sldId id="260" r:id="rId7"/>
    <p:sldId id="285" r:id="rId8"/>
    <p:sldId id="287" r:id="rId9"/>
    <p:sldId id="261" r:id="rId10"/>
    <p:sldId id="288" r:id="rId11"/>
    <p:sldId id="289" r:id="rId12"/>
    <p:sldId id="290" r:id="rId13"/>
    <p:sldId id="263" r:id="rId14"/>
    <p:sldId id="291" r:id="rId15"/>
    <p:sldId id="292" r:id="rId16"/>
    <p:sldId id="293" r:id="rId17"/>
    <p:sldId id="264" r:id="rId18"/>
    <p:sldId id="268" r:id="rId19"/>
    <p:sldId id="294" r:id="rId20"/>
    <p:sldId id="269" r:id="rId21"/>
    <p:sldId id="270" r:id="rId22"/>
    <p:sldId id="271" r:id="rId23"/>
    <p:sldId id="295" r:id="rId24"/>
    <p:sldId id="297" r:id="rId25"/>
    <p:sldId id="296" r:id="rId26"/>
    <p:sldId id="273" r:id="rId27"/>
    <p:sldId id="298" r:id="rId28"/>
    <p:sldId id="299" r:id="rId29"/>
    <p:sldId id="300" r:id="rId30"/>
    <p:sldId id="301" r:id="rId31"/>
    <p:sldId id="277" r:id="rId32"/>
    <p:sldId id="278" r:id="rId33"/>
    <p:sldId id="279" r:id="rId34"/>
    <p:sldId id="302" r:id="rId35"/>
    <p:sldId id="280" r:id="rId36"/>
    <p:sldId id="281" r:id="rId37"/>
    <p:sldId id="303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June 25,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Microsoft Windows 7</a:t>
            </a:r>
          </a:p>
        </p:txBody>
      </p:sp>
    </p:spTree>
    <p:extLst>
      <p:ext uri="{BB962C8B-B14F-4D97-AF65-F5344CB8AC3E}">
        <p14:creationId xmlns:p14="http://schemas.microsoft.com/office/powerpoint/2010/main" val="36851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Aero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You can use Aero Peek to quickly preview open windows without leaving your current window behind. </a:t>
            </a:r>
            <a:endParaRPr lang="en-US" dirty="0" smtClean="0"/>
          </a:p>
          <a:p>
            <a:pPr lvl="1"/>
            <a:r>
              <a:rPr lang="en-US" dirty="0" smtClean="0"/>
              <a:t>Point </a:t>
            </a:r>
            <a:r>
              <a:rPr lang="en-US" dirty="0"/>
              <a:t>to a taskbar button to see a thumbnail preview of that window, </a:t>
            </a:r>
            <a:endParaRPr lang="en-US" dirty="0" smtClean="0"/>
          </a:p>
          <a:p>
            <a:pPr lvl="1"/>
            <a:r>
              <a:rPr lang="en-US" dirty="0" smtClean="0"/>
              <a:t>Point </a:t>
            </a:r>
            <a:r>
              <a:rPr lang="en-US" dirty="0"/>
              <a:t>your mouse to that thumbnail to preview the window full-screen.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 decide you want to switch to the window you’re previewing, just click the thumbnail. It’s unbelievably useful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6" name="Picture 4" descr="http://images.macworld.com/images/news/graphics/142458-aeropeek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8273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Shortcut </a:t>
            </a:r>
            <a:r>
              <a:rPr lang="en-US" dirty="0" err="1" smtClean="0"/>
              <a:t>Menues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/>
              <a:t> A shortcut menu lists actions </a:t>
            </a:r>
            <a:r>
              <a:rPr lang="en-US" dirty="0" smtClean="0"/>
              <a:t>you </a:t>
            </a:r>
            <a:r>
              <a:rPr lang="en-US" dirty="0"/>
              <a:t>can take with the item you right-clicked.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right-click </a:t>
            </a:r>
            <a:r>
              <a:rPr lang="en-US" dirty="0"/>
              <a:t>practically anything on the desktop, </a:t>
            </a:r>
            <a:r>
              <a:rPr lang="en-US" dirty="0" smtClean="0"/>
              <a:t>including </a:t>
            </a:r>
            <a:r>
              <a:rPr lang="en-US" dirty="0"/>
              <a:t>a blank area of the desktop, to view commands </a:t>
            </a:r>
            <a:r>
              <a:rPr lang="en-US" dirty="0" smtClean="0"/>
              <a:t>associated </a:t>
            </a:r>
            <a:r>
              <a:rPr lang="en-US" dirty="0"/>
              <a:t>with that item.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838575"/>
            <a:ext cx="7872413" cy="2790825"/>
            <a:chOff x="609600" y="3581400"/>
            <a:chExt cx="7872413" cy="279082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8" y="3657600"/>
              <a:ext cx="7762875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9600" y="3581400"/>
              <a:ext cx="838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650" y="3581400"/>
            <a:ext cx="8610600" cy="3200400"/>
            <a:chOff x="247650" y="3581400"/>
            <a:chExt cx="8610600" cy="3200400"/>
          </a:xfrm>
        </p:grpSpPr>
        <p:sp>
          <p:nvSpPr>
            <p:cNvPr id="8" name="Rounded Rectangle 7"/>
            <p:cNvSpPr/>
            <p:nvPr/>
          </p:nvSpPr>
          <p:spPr>
            <a:xfrm>
              <a:off x="247650" y="3581400"/>
              <a:ext cx="8610600" cy="3200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0" name="Picture 4" descr="http://4.bp.blogspot.com/-2gKabJ4U06I/Tddox70KoeI/AAAAAAAABa8/jbwOWJv90KM/s1600/menu-uninstall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575" y="3593948"/>
              <a:ext cx="4572000" cy="31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13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Exploring the Start Menu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Start menu </a:t>
            </a:r>
            <a:r>
              <a:rPr lang="en-US" dirty="0" smtClean="0"/>
              <a:t>provides access to programs, documents, and much more.</a:t>
            </a:r>
          </a:p>
          <a:p>
            <a:r>
              <a:rPr lang="en-US" dirty="0" smtClean="0"/>
              <a:t>The Start menu is organized into two </a:t>
            </a:r>
            <a:r>
              <a:rPr lang="en-US" b="1" dirty="0" smtClean="0"/>
              <a:t>panes</a:t>
            </a:r>
            <a:r>
              <a:rPr lang="en-US" dirty="0" smtClean="0"/>
              <a:t>, or separate areas of a menu or window.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the Start Menu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6" name="Picture 6" descr="http://www.dedoimedo.com/images/computers/2008/windows-7-start-me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16" y="990600"/>
            <a:ext cx="4617884" cy="57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776585"/>
            <a:ext cx="152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Left Pane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762000"/>
            <a:ext cx="1752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Right Pane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19200"/>
            <a:ext cx="2895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Icon associated with your account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905000"/>
            <a:ext cx="3429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account name appears here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5715000" y="2514601"/>
            <a:ext cx="228600" cy="135830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81700" y="2625804"/>
            <a:ext cx="30099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Commands to access common locations on your computer</a:t>
            </a:r>
            <a:endParaRPr lang="en-US" sz="2200" dirty="0"/>
          </a:p>
        </p:txBody>
      </p:sp>
      <p:sp>
        <p:nvSpPr>
          <p:cNvPr id="15" name="Right Brace 14"/>
          <p:cNvSpPr/>
          <p:nvPr/>
        </p:nvSpPr>
        <p:spPr>
          <a:xfrm>
            <a:off x="6057900" y="3962400"/>
            <a:ext cx="228600" cy="178050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4600" y="4226004"/>
            <a:ext cx="2667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Commands to access tools on your computer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429071"/>
            <a:ext cx="28956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Buttons for logging off and shutting down your computer</a:t>
            </a:r>
            <a:endParaRPr lang="en-US" sz="2200" dirty="0"/>
          </a:p>
        </p:txBody>
      </p:sp>
      <p:pic>
        <p:nvPicPr>
          <p:cNvPr id="10248" name="Picture 8" descr="http://res1.windows.microsoft.com/resbox/en/Windows%207/main/f8a52cd8-46e8-4cfd-8bcb-9af7e77d466a_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624083"/>
            <a:ext cx="22002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Brace 20"/>
          <p:cNvSpPr/>
          <p:nvPr/>
        </p:nvSpPr>
        <p:spPr>
          <a:xfrm rot="10800000">
            <a:off x="2057401" y="1447800"/>
            <a:ext cx="228600" cy="234890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5250" y="2092404"/>
            <a:ext cx="196215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List of recently used programs.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163664" y="5213628"/>
            <a:ext cx="196215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All Programs submenu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44639" y="5821680"/>
            <a:ext cx="1962150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Search Box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19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All Programs Submenu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 descr="http://www.elmajdal.net/win7/Installing_Windows_Live_Messenger_On_Windows_7/1-program-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267200" cy="56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/>
          <p:cNvSpPr/>
          <p:nvPr/>
        </p:nvSpPr>
        <p:spPr>
          <a:xfrm rot="10800000">
            <a:off x="2438399" y="1394835"/>
            <a:ext cx="304799" cy="188176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612442"/>
            <a:ext cx="180975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Individual programs</a:t>
            </a:r>
            <a:endParaRPr lang="en-US" sz="2200" dirty="0"/>
          </a:p>
        </p:txBody>
      </p:sp>
      <p:sp>
        <p:nvSpPr>
          <p:cNvPr id="10" name="Right Brace 9"/>
          <p:cNvSpPr/>
          <p:nvPr/>
        </p:nvSpPr>
        <p:spPr>
          <a:xfrm rot="10800000">
            <a:off x="2438396" y="3298156"/>
            <a:ext cx="304799" cy="96904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675" y="3397956"/>
            <a:ext cx="180975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Program submenus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88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Box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 descr="http://www.windowstalk.org/wp-content/uploads/2009/11/search_calib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87725" cy="51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dn.blogsdna.com/wp-content/uploads/2009/01/blogsdna-windows-7-search-connector-in-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24400" cy="30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066800" y="4572000"/>
            <a:ext cx="3048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the Start Menu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3505200" cy="4876800"/>
          </a:xfrm>
        </p:spPr>
        <p:txBody>
          <a:bodyPr/>
          <a:lstStyle/>
          <a:p>
            <a:r>
              <a:rPr lang="en-US" dirty="0" smtClean="0"/>
              <a:t>The bottom of the right pane allows you to open windows that help you effectively work with Windows 7.</a:t>
            </a:r>
          </a:p>
          <a:p>
            <a:pPr lvl="1"/>
            <a:r>
              <a:rPr lang="en-US" b="1" dirty="0" smtClean="0"/>
              <a:t>Computer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Control Panel</a:t>
            </a:r>
          </a:p>
          <a:p>
            <a:pPr lvl="1"/>
            <a:r>
              <a:rPr lang="en-US" b="1" dirty="0" smtClean="0"/>
              <a:t>Devices and Printers</a:t>
            </a:r>
          </a:p>
          <a:p>
            <a:pPr lvl="1"/>
            <a:r>
              <a:rPr lang="en-US" b="1" dirty="0" smtClean="0"/>
              <a:t>Help and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76400"/>
            <a:ext cx="5149850" cy="426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08" y="2118537"/>
            <a:ext cx="5206367" cy="337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01" y="2619749"/>
            <a:ext cx="5105400" cy="302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13" y="2214241"/>
            <a:ext cx="5195888" cy="34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Common Windows Elements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4800600"/>
          </a:xfrm>
        </p:spPr>
        <p:txBody>
          <a:bodyPr/>
          <a:lstStyle/>
          <a:p>
            <a:r>
              <a:rPr lang="en-US" dirty="0" smtClean="0"/>
              <a:t>Two types of windows:</a:t>
            </a:r>
          </a:p>
          <a:p>
            <a:pPr lvl="1"/>
            <a:r>
              <a:rPr lang="en-US" dirty="0" smtClean="0"/>
              <a:t>Program windows</a:t>
            </a:r>
          </a:p>
          <a:p>
            <a:pPr lvl="1"/>
            <a:r>
              <a:rPr lang="en-US" dirty="0" smtClean="0"/>
              <a:t>Windows Explorer windows</a:t>
            </a:r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Resizing and Moving Windows</a:t>
            </a:r>
          </a:p>
          <a:p>
            <a:pPr lvl="1"/>
            <a:r>
              <a:rPr lang="en-US" dirty="0" smtClean="0"/>
              <a:t>Switching Between Open Windows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Window Elements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1866"/>
            <a:ext cx="6934200" cy="571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09800" y="1143000"/>
            <a:ext cx="5492750" cy="1846660"/>
            <a:chOff x="2209800" y="1143000"/>
            <a:chExt cx="5492750" cy="1846660"/>
          </a:xfrm>
        </p:grpSpPr>
        <p:sp>
          <p:nvSpPr>
            <p:cNvPr id="5" name="TextBox 4"/>
            <p:cNvSpPr txBox="1"/>
            <p:nvPr/>
          </p:nvSpPr>
          <p:spPr>
            <a:xfrm>
              <a:off x="3435350" y="2066330"/>
              <a:ext cx="4267200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Title </a:t>
              </a:r>
              <a:r>
                <a:rPr lang="en-US" dirty="0"/>
                <a:t>bar </a:t>
              </a:r>
              <a:r>
                <a:rPr lang="en-US" dirty="0" smtClean="0"/>
                <a:t>- a </a:t>
              </a:r>
              <a:r>
                <a:rPr lang="en-US" dirty="0"/>
                <a:t>banner at the top of a window that </a:t>
              </a:r>
              <a:r>
                <a:rPr lang="en-US" dirty="0" smtClean="0"/>
                <a:t>displays the </a:t>
              </a:r>
              <a:r>
                <a:rPr lang="en-US" dirty="0"/>
                <a:t>window title and </a:t>
              </a:r>
              <a:r>
                <a:rPr lang="en-US" dirty="0" smtClean="0"/>
                <a:t>contains </a:t>
              </a:r>
              <a:r>
                <a:rPr lang="en-US" dirty="0"/>
                <a:t>the sizing buttons.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2209800" y="1143000"/>
              <a:ext cx="1295400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505200" y="1600200"/>
              <a:ext cx="1676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752600" y="1097339"/>
            <a:ext cx="5949950" cy="1645861"/>
            <a:chOff x="1752600" y="1066800"/>
            <a:chExt cx="5949950" cy="1645861"/>
          </a:xfrm>
        </p:grpSpPr>
        <p:sp>
          <p:nvSpPr>
            <p:cNvPr id="18" name="TextBox 17"/>
            <p:cNvSpPr txBox="1"/>
            <p:nvPr/>
          </p:nvSpPr>
          <p:spPr>
            <a:xfrm>
              <a:off x="3435350" y="2066330"/>
              <a:ext cx="4267200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Window </a:t>
              </a:r>
              <a:r>
                <a:rPr lang="en-US" b="1" dirty="0" smtClean="0"/>
                <a:t>title </a:t>
              </a:r>
              <a:r>
                <a:rPr lang="en-US" dirty="0" smtClean="0"/>
                <a:t>- Identifies </a:t>
              </a:r>
              <a:r>
                <a:rPr lang="en-US" dirty="0"/>
                <a:t>the program and </a:t>
              </a:r>
              <a:r>
                <a:rPr lang="en-US" dirty="0" smtClean="0"/>
                <a:t>document </a:t>
              </a:r>
              <a:r>
                <a:rPr lang="en-US" dirty="0"/>
                <a:t>contained in the window.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1752600" y="1066800"/>
              <a:ext cx="17526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05200" y="1866900"/>
              <a:ext cx="609600" cy="2667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362200" y="1030069"/>
            <a:ext cx="5340350" cy="1713131"/>
            <a:chOff x="2362200" y="1066800"/>
            <a:chExt cx="5340350" cy="1713131"/>
          </a:xfrm>
        </p:grpSpPr>
        <p:sp>
          <p:nvSpPr>
            <p:cNvPr id="28" name="TextBox 27"/>
            <p:cNvSpPr txBox="1"/>
            <p:nvPr/>
          </p:nvSpPr>
          <p:spPr>
            <a:xfrm>
              <a:off x="3435350" y="2133600"/>
              <a:ext cx="4267200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Sizing </a:t>
              </a:r>
              <a:r>
                <a:rPr lang="en-US" b="1" dirty="0" smtClean="0"/>
                <a:t>buttons </a:t>
              </a:r>
              <a:r>
                <a:rPr lang="en-US" dirty="0" smtClean="0"/>
                <a:t>- Used </a:t>
              </a:r>
              <a:r>
                <a:rPr lang="en-US" dirty="0"/>
                <a:t>to enlarge, shrink, or close </a:t>
              </a:r>
              <a:r>
                <a:rPr lang="en-US" dirty="0" smtClean="0"/>
                <a:t>a </a:t>
              </a:r>
              <a:r>
                <a:rPr lang="en-US" dirty="0"/>
                <a:t>window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362200" y="1066800"/>
              <a:ext cx="11430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505200" y="1524000"/>
              <a:ext cx="3733800" cy="609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6200" y="5029200"/>
            <a:ext cx="4876800" cy="1477328"/>
            <a:chOff x="76200" y="5645412"/>
            <a:chExt cx="4876800" cy="1477328"/>
          </a:xfrm>
        </p:grpSpPr>
        <p:sp>
          <p:nvSpPr>
            <p:cNvPr id="23" name="TextBox 22"/>
            <p:cNvSpPr txBox="1"/>
            <p:nvPr/>
          </p:nvSpPr>
          <p:spPr>
            <a:xfrm>
              <a:off x="76200" y="5645412"/>
              <a:ext cx="3048000" cy="14773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Details </a:t>
              </a:r>
              <a:r>
                <a:rPr lang="en-US" b="1" dirty="0"/>
                <a:t>pane/Status </a:t>
              </a:r>
              <a:r>
                <a:rPr lang="en-US" b="1" dirty="0" smtClean="0"/>
                <a:t>bar </a:t>
              </a:r>
              <a:r>
                <a:rPr lang="en-US" dirty="0" smtClean="0"/>
                <a:t>-Displays </a:t>
              </a:r>
              <a:r>
                <a:rPr lang="en-US" dirty="0"/>
                <a:t>information </a:t>
              </a:r>
              <a:r>
                <a:rPr lang="en-US" dirty="0" smtClean="0"/>
                <a:t>or </a:t>
              </a:r>
              <a:r>
                <a:rPr lang="en-US" dirty="0"/>
                <a:t>messages about the task you are performing or </a:t>
              </a:r>
              <a:r>
                <a:rPr lang="en-US" dirty="0" smtClean="0"/>
                <a:t>the </a:t>
              </a:r>
              <a:r>
                <a:rPr lang="en-US" dirty="0"/>
                <a:t>selected </a:t>
              </a:r>
              <a:r>
                <a:rPr lang="en-US" dirty="0" smtClean="0"/>
                <a:t>item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971800" y="5791200"/>
              <a:ext cx="1981200" cy="997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1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Resizing and Moving Windows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10600" cy="4800600"/>
          </a:xfrm>
        </p:spPr>
        <p:txBody>
          <a:bodyPr/>
          <a:lstStyle/>
          <a:p>
            <a:r>
              <a:rPr lang="en-US" dirty="0" smtClean="0"/>
              <a:t>After you open a window, you can manipulate it by changing its size and position. </a:t>
            </a:r>
          </a:p>
          <a:p>
            <a:r>
              <a:rPr lang="en-US" dirty="0" smtClean="0"/>
              <a:t>In most windows, three sizing buttons appear on the right end of the title bar:</a:t>
            </a:r>
          </a:p>
          <a:p>
            <a:pPr lvl="1"/>
            <a:r>
              <a:rPr lang="en-US" dirty="0" smtClean="0"/>
              <a:t>Minimize button</a:t>
            </a:r>
          </a:p>
          <a:p>
            <a:pPr lvl="1"/>
            <a:r>
              <a:rPr lang="en-US" dirty="0" smtClean="0"/>
              <a:t>Maximize button</a:t>
            </a:r>
          </a:p>
          <a:p>
            <a:pPr lvl="1"/>
            <a:r>
              <a:rPr lang="en-US" dirty="0" smtClean="0"/>
              <a:t>Restore Down button</a:t>
            </a:r>
          </a:p>
          <a:p>
            <a:pPr lvl="1"/>
            <a:r>
              <a:rPr lang="en-US" dirty="0" smtClean="0"/>
              <a:t>Close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mi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86" y="2971800"/>
            <a:ext cx="485714" cy="314286"/>
          </a:xfrm>
          <a:prstGeom prst="rect">
            <a:avLst/>
          </a:prstGeom>
        </p:spPr>
      </p:pic>
      <p:pic>
        <p:nvPicPr>
          <p:cNvPr id="12" name="Picture 11" descr="max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62" y="3406835"/>
            <a:ext cx="495238" cy="323810"/>
          </a:xfrm>
          <a:prstGeom prst="rect">
            <a:avLst/>
          </a:prstGeom>
        </p:spPr>
      </p:pic>
      <p:pic>
        <p:nvPicPr>
          <p:cNvPr id="14" name="Picture 13" descr="restor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810094"/>
            <a:ext cx="552381" cy="371429"/>
          </a:xfrm>
          <a:prstGeom prst="rect">
            <a:avLst/>
          </a:prstGeom>
        </p:spPr>
      </p:pic>
      <p:pic>
        <p:nvPicPr>
          <p:cNvPr id="15" name="Picture 14" descr="close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162" y="4191000"/>
            <a:ext cx="752381" cy="3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876800"/>
          </a:xfrm>
        </p:spPr>
        <p:txBody>
          <a:bodyPr/>
          <a:lstStyle/>
          <a:p>
            <a:r>
              <a:rPr lang="en-US" dirty="0" smtClean="0"/>
              <a:t>Identify the parts of the Windows 7 desktop</a:t>
            </a:r>
          </a:p>
          <a:p>
            <a:r>
              <a:rPr lang="en-US" dirty="0" smtClean="0"/>
              <a:t>Use common Windows elements</a:t>
            </a:r>
          </a:p>
          <a:p>
            <a:r>
              <a:rPr lang="en-US" dirty="0" smtClean="0"/>
              <a:t>Navigate Windows</a:t>
            </a:r>
          </a:p>
          <a:p>
            <a:r>
              <a:rPr lang="en-US" dirty="0" smtClean="0"/>
              <a:t>Work with the Recycle Bin</a:t>
            </a:r>
          </a:p>
          <a:p>
            <a:r>
              <a:rPr lang="en-US" dirty="0" smtClean="0"/>
              <a:t>Get Help</a:t>
            </a:r>
          </a:p>
          <a:p>
            <a:r>
              <a:rPr lang="en-US" dirty="0" smtClean="0"/>
              <a:t>Shut down Windows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7: Exploring Microsoft Windows 7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Switching Between Open Windows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2895600"/>
          </a:xfrm>
        </p:spPr>
        <p:txBody>
          <a:bodyPr/>
          <a:lstStyle/>
          <a:p>
            <a:r>
              <a:rPr lang="en-US" dirty="0" smtClean="0"/>
              <a:t>When more than one window is open on the desktop, there can only be one </a:t>
            </a:r>
            <a:r>
              <a:rPr lang="en-US" b="1" dirty="0" smtClean="0"/>
              <a:t>active window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want to work on another window, you must switch between windows. </a:t>
            </a:r>
          </a:p>
          <a:p>
            <a:pPr lvl="1"/>
            <a:r>
              <a:rPr lang="en-US" b="1" dirty="0" smtClean="0"/>
              <a:t>Taskbar</a:t>
            </a:r>
          </a:p>
          <a:p>
            <a:pPr lvl="1"/>
            <a:r>
              <a:rPr lang="en-US" b="1" dirty="0" smtClean="0"/>
              <a:t>Aero Flip 3D (         + tab)</a:t>
            </a:r>
          </a:p>
          <a:p>
            <a:pPr lvl="1"/>
            <a:r>
              <a:rPr lang="en-US" b="1" dirty="0" smtClean="0"/>
              <a:t>Windows Flip (alt + tab)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http://res1.windows.microsoft.com/resbox/en/Windows%20Vista/main/7688d517-98ca-4265-ba97-3f00dcd9c2b2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438400"/>
            <a:ext cx="487831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2.pcmag.com/media/images/256575-aero-flip-3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90" y="2438400"/>
            <a:ext cx="499833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ssets.lifehack.org/wp-content/files/2007/05/20070529-windowskey-f1.jpg?4c9b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indowsteamblog.com/cfs-file.ashx/__key/CommunityServer.Blogs.Components.WeblogFiles/windowsexperience/WindowsFlip_5F00_664A7C8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40" y="2590800"/>
            <a:ext cx="522948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Windows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Navigate </a:t>
            </a:r>
            <a:r>
              <a:rPr lang="en-US" dirty="0" smtClean="0"/>
              <a:t>means to move from one location to another on your computer, such as switching between windows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Windows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Computer</a:t>
            </a:r>
            <a:r>
              <a:rPr lang="en-US" dirty="0"/>
              <a:t> window represents your </a:t>
            </a:r>
            <a:r>
              <a:rPr lang="en-US" dirty="0" smtClean="0"/>
              <a:t>computer and </a:t>
            </a:r>
            <a:r>
              <a:rPr lang="en-US" dirty="0"/>
              <a:t>its storage devices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Windows </a:t>
            </a:r>
            <a:r>
              <a:rPr lang="en-US" b="1" dirty="0"/>
              <a:t>Explorer</a:t>
            </a:r>
            <a:r>
              <a:rPr lang="en-US" dirty="0"/>
              <a:t> </a:t>
            </a:r>
            <a:r>
              <a:rPr lang="en-US" dirty="0" smtClean="0"/>
              <a:t>you are </a:t>
            </a:r>
            <a:r>
              <a:rPr lang="en-US" dirty="0"/>
              <a:t>looking at the </a:t>
            </a:r>
            <a:r>
              <a:rPr lang="en-US" dirty="0" smtClean="0"/>
              <a:t>contents </a:t>
            </a:r>
            <a:r>
              <a:rPr lang="en-US" dirty="0"/>
              <a:t>of the computer, a drive, </a:t>
            </a:r>
            <a:r>
              <a:rPr lang="en-US" dirty="0" smtClean="0"/>
              <a:t>or </a:t>
            </a:r>
            <a:r>
              <a:rPr lang="en-US" dirty="0"/>
              <a:t>a folder.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457575" cy="36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1"/>
            <a:ext cx="3457575" cy="36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Windows Explorer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82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Windows explorer displays;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storage device you can access on your </a:t>
            </a:r>
            <a:r>
              <a:rPr lang="en-US" dirty="0" smtClean="0"/>
              <a:t>computer usually associated </a:t>
            </a:r>
            <a:r>
              <a:rPr lang="en-US" dirty="0"/>
              <a:t>with a letter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Folder - containers </a:t>
            </a:r>
            <a:r>
              <a:rPr lang="en-US" dirty="0"/>
              <a:t>that helps to organize </a:t>
            </a:r>
            <a:r>
              <a:rPr lang="en-US" dirty="0" smtClean="0"/>
              <a:t>files </a:t>
            </a:r>
            <a:r>
              <a:rPr lang="en-US" dirty="0"/>
              <a:t>on a computer, just </a:t>
            </a:r>
            <a:r>
              <a:rPr lang="en-US" dirty="0" smtClean="0"/>
              <a:t>like </a:t>
            </a:r>
            <a:r>
              <a:rPr lang="en-US" dirty="0"/>
              <a:t>a paper folder is used to organize </a:t>
            </a:r>
            <a:r>
              <a:rPr lang="en-US" dirty="0" smtClean="0"/>
              <a:t>files </a:t>
            </a:r>
            <a:r>
              <a:rPr lang="en-US" dirty="0"/>
              <a:t>in a </a:t>
            </a:r>
            <a:r>
              <a:rPr lang="en-US" dirty="0" smtClean="0"/>
              <a:t>file cabinet.</a:t>
            </a:r>
          </a:p>
          <a:p>
            <a:pPr lvl="1"/>
            <a:r>
              <a:rPr lang="en-US" dirty="0"/>
              <a:t> A library is a central place </a:t>
            </a:r>
            <a:r>
              <a:rPr lang="en-US" dirty="0" smtClean="0"/>
              <a:t>to </a:t>
            </a:r>
            <a:r>
              <a:rPr lang="en-US" dirty="0"/>
              <a:t>view and organize </a:t>
            </a:r>
            <a:r>
              <a:rPr lang="en-US" dirty="0" smtClean="0"/>
              <a:t>files </a:t>
            </a:r>
            <a:r>
              <a:rPr lang="en-US" dirty="0"/>
              <a:t>and folders </a:t>
            </a:r>
            <a:r>
              <a:rPr lang="en-US" dirty="0" smtClean="0"/>
              <a:t>stored anywhere </a:t>
            </a:r>
            <a:r>
              <a:rPr lang="en-US" dirty="0"/>
              <a:t>that the </a:t>
            </a:r>
            <a:r>
              <a:rPr lang="en-US" dirty="0" smtClean="0"/>
              <a:t>computer </a:t>
            </a:r>
            <a:r>
              <a:rPr lang="en-US" dirty="0"/>
              <a:t>can access, </a:t>
            </a:r>
            <a:r>
              <a:rPr lang="en-US" dirty="0" smtClean="0"/>
              <a:t>such </a:t>
            </a:r>
            <a:r>
              <a:rPr lang="en-US" dirty="0"/>
              <a:t>as those on your </a:t>
            </a:r>
            <a:r>
              <a:rPr lang="en-US" dirty="0" smtClean="0"/>
              <a:t>hard </a:t>
            </a:r>
            <a:r>
              <a:rPr lang="en-US" dirty="0"/>
              <a:t>drive, removable </a:t>
            </a:r>
            <a:r>
              <a:rPr lang="en-US" dirty="0" smtClean="0"/>
              <a:t>drives</a:t>
            </a:r>
            <a:r>
              <a:rPr lang="en-US" dirty="0"/>
              <a:t>, and network.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Windows Explorer Window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914400"/>
            <a:ext cx="534365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6624" y="1905000"/>
            <a:ext cx="1447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Navigation pane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1447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Contents pane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" y="914400"/>
            <a:ext cx="2552700" cy="457200"/>
            <a:chOff x="38100" y="914400"/>
            <a:chExt cx="2552700" cy="457200"/>
          </a:xfrm>
        </p:grpSpPr>
        <p:sp>
          <p:nvSpPr>
            <p:cNvPr id="12" name="TextBox 11"/>
            <p:cNvSpPr txBox="1"/>
            <p:nvPr/>
          </p:nvSpPr>
          <p:spPr>
            <a:xfrm>
              <a:off x="38100" y="914400"/>
              <a:ext cx="1447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Address bar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12" idx="3"/>
            </p:cNvCxnSpPr>
            <p:nvPr/>
          </p:nvCxnSpPr>
          <p:spPr>
            <a:xfrm>
              <a:off x="1485900" y="1099066"/>
              <a:ext cx="1104900" cy="2725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477000" y="914400"/>
            <a:ext cx="2362200" cy="457200"/>
            <a:chOff x="6477000" y="914400"/>
            <a:chExt cx="2362200" cy="457200"/>
          </a:xfrm>
        </p:grpSpPr>
        <p:sp>
          <p:nvSpPr>
            <p:cNvPr id="14" name="TextBox 13"/>
            <p:cNvSpPr txBox="1"/>
            <p:nvPr/>
          </p:nvSpPr>
          <p:spPr>
            <a:xfrm>
              <a:off x="7391400" y="914400"/>
              <a:ext cx="1447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Search box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1"/>
            </p:cNvCxnSpPr>
            <p:nvPr/>
          </p:nvCxnSpPr>
          <p:spPr>
            <a:xfrm flipH="1">
              <a:off x="6477000" y="1099066"/>
              <a:ext cx="914400" cy="2725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2400" y="6096000"/>
            <a:ext cx="2824224" cy="533400"/>
            <a:chOff x="152400" y="6096000"/>
            <a:chExt cx="2824224" cy="533400"/>
          </a:xfrm>
        </p:grpSpPr>
        <p:sp>
          <p:nvSpPr>
            <p:cNvPr id="17" name="TextBox 16"/>
            <p:cNvSpPr txBox="1"/>
            <p:nvPr/>
          </p:nvSpPr>
          <p:spPr>
            <a:xfrm>
              <a:off x="152400" y="6260068"/>
              <a:ext cx="14859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Details pane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7" idx="3"/>
            </p:cNvCxnSpPr>
            <p:nvPr/>
          </p:nvCxnSpPr>
          <p:spPr>
            <a:xfrm flipV="1">
              <a:off x="1638300" y="6096000"/>
              <a:ext cx="1338324" cy="3487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4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Windows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2296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/>
              <a:t>Using the Navigation Pane</a:t>
            </a:r>
          </a:p>
          <a:p>
            <a:pPr lvl="1"/>
            <a:r>
              <a:rPr lang="en-US" dirty="0" smtClean="0"/>
              <a:t>Changing the View of Windows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Navigation Pane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229600" cy="4800600"/>
          </a:xfrm>
        </p:spPr>
        <p:txBody>
          <a:bodyPr/>
          <a:lstStyle/>
          <a:p>
            <a:r>
              <a:rPr lang="en-US" dirty="0" smtClean="0"/>
              <a:t>The navigation pane as it names implies is used to navigate between drives, folders and libraries.</a:t>
            </a:r>
          </a:p>
          <a:p>
            <a:r>
              <a:rPr lang="en-US" dirty="0" smtClean="0"/>
              <a:t>The navigation process will be demonstrated in the next slide.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Navigation 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1"/>
            <a:ext cx="5351579" cy="57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52400" y="914400"/>
            <a:ext cx="3581400" cy="2057400"/>
            <a:chOff x="152400" y="1600200"/>
            <a:chExt cx="3581400" cy="2057400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16002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Currently we are looking at what is contained in the libraries folder. Notice that the triangle is pointing down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971800" y="2061865"/>
              <a:ext cx="762000" cy="15957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2943225" y="1376065"/>
            <a:ext cx="1400175" cy="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43225" y="1376067"/>
            <a:ext cx="3457575" cy="12147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52400" y="2104072"/>
            <a:ext cx="3490912" cy="1477328"/>
            <a:chOff x="152400" y="2104072"/>
            <a:chExt cx="3490912" cy="1477328"/>
          </a:xfrm>
        </p:grpSpPr>
        <p:sp>
          <p:nvSpPr>
            <p:cNvPr id="34" name="TextBox 33"/>
            <p:cNvSpPr txBox="1"/>
            <p:nvPr/>
          </p:nvSpPr>
          <p:spPr>
            <a:xfrm>
              <a:off x="152400" y="2104072"/>
              <a:ext cx="3124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 that the libraries listed have open triangles in front of them.  This indicated there are additional folders inside of the library.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971800" y="2842736"/>
              <a:ext cx="671512" cy="3576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1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8575" y="954553"/>
            <a:ext cx="3705225" cy="2842748"/>
            <a:chOff x="28575" y="954553"/>
            <a:chExt cx="3705225" cy="2842748"/>
          </a:xfrm>
        </p:grpSpPr>
        <p:sp>
          <p:nvSpPr>
            <p:cNvPr id="39" name="TextBox 38"/>
            <p:cNvSpPr txBox="1"/>
            <p:nvPr/>
          </p:nvSpPr>
          <p:spPr>
            <a:xfrm>
              <a:off x="28575" y="954553"/>
              <a:ext cx="3124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Clicking on the triangle in front of a library or folder will open that folder and display the folders inside. (subfolders)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971800" y="1676400"/>
              <a:ext cx="762000" cy="21209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2971800" y="1676400"/>
            <a:ext cx="7620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0968" y="2561272"/>
            <a:ext cx="314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folders inside of the 1979 folder do not have triangles, this indicates that this folder only contains files.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88119" y="914400"/>
            <a:ext cx="8612245" cy="5765800"/>
            <a:chOff x="188119" y="2599203"/>
            <a:chExt cx="8612245" cy="57658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214" y="2599203"/>
              <a:ext cx="5391150" cy="576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88119" y="6705073"/>
              <a:ext cx="3145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Clicking on a folder with no triangle will show the files that folder contains.</a:t>
              </a:r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971800" y="4290020"/>
              <a:ext cx="2971800" cy="2781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40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Viewing Contents of Folders.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825" y="914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click on a folder icon you see the contents of that folder.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763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048000" y="1600200"/>
            <a:ext cx="914400" cy="2514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48000" y="1376065"/>
            <a:ext cx="1143000" cy="2241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Viewing Contents of Folders.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763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914400"/>
            <a:ext cx="3124200" cy="5486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Windows 7 provides a variety of ways to view the contents of a folder: to do this you click on the “Chang your view drop down arrow</a:t>
            </a:r>
          </a:p>
          <a:p>
            <a:r>
              <a:rPr lang="en-US" dirty="0" smtClean="0"/>
              <a:t>You will see the following choices. </a:t>
            </a:r>
          </a:p>
          <a:p>
            <a:pPr lvl="1"/>
            <a:r>
              <a:rPr lang="en-US" dirty="0" smtClean="0"/>
              <a:t>Extra Large Icons</a:t>
            </a:r>
          </a:p>
          <a:p>
            <a:pPr lvl="1"/>
            <a:r>
              <a:rPr lang="en-US" dirty="0" smtClean="0"/>
              <a:t>Large Icons</a:t>
            </a:r>
          </a:p>
          <a:p>
            <a:pPr lvl="1"/>
            <a:r>
              <a:rPr lang="en-US" dirty="0" smtClean="0"/>
              <a:t>Medium Icons</a:t>
            </a:r>
          </a:p>
          <a:p>
            <a:pPr lvl="1"/>
            <a:r>
              <a:rPr lang="en-US" dirty="0" smtClean="0"/>
              <a:t>Small Icons</a:t>
            </a:r>
          </a:p>
          <a:p>
            <a:pPr lvl="1"/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Tiles</a:t>
            </a:r>
          </a:p>
          <a:p>
            <a:pPr lvl="1"/>
            <a:r>
              <a:rPr lang="en-US" dirty="0" smtClean="0"/>
              <a:t>Content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00200"/>
            <a:ext cx="48006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8265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8382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866775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8382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866775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88265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8382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the Windows 7 Desktop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Starting Windows and Examining the Desktop</a:t>
            </a:r>
          </a:p>
          <a:p>
            <a:pPr lvl="1"/>
            <a:r>
              <a:rPr lang="en-US" dirty="0" smtClean="0"/>
              <a:t>Using the Mouse</a:t>
            </a:r>
          </a:p>
          <a:p>
            <a:pPr lvl="1"/>
            <a:r>
              <a:rPr lang="en-US" dirty="0" smtClean="0"/>
              <a:t>Exploring the Start Menu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with the Recycle Bin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3200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Recycle Bin </a:t>
            </a:r>
            <a:r>
              <a:rPr lang="en-US" dirty="0" smtClean="0"/>
              <a:t>holds folders/files </a:t>
            </a:r>
            <a:r>
              <a:rPr lang="en-US" dirty="0" smtClean="0"/>
              <a:t>deleted from the hard drives on </a:t>
            </a:r>
            <a:r>
              <a:rPr lang="en-US" smtClean="0"/>
              <a:t>the </a:t>
            </a:r>
            <a:r>
              <a:rPr lang="en-US" smtClean="0"/>
              <a:t>computer until </a:t>
            </a:r>
            <a:r>
              <a:rPr lang="en-US" dirty="0" smtClean="0"/>
              <a:t>you remove them permanently.</a:t>
            </a:r>
          </a:p>
          <a:p>
            <a:r>
              <a:rPr lang="en-US" dirty="0" smtClean="0"/>
              <a:t>Make it a practice to regularly empty the Recycle Bin, since storing many files in the Recycle Bin can slow down your computer’s start up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Using the Contents List</a:t>
            </a:r>
          </a:p>
          <a:p>
            <a:pPr lvl="1"/>
            <a:r>
              <a:rPr lang="en-US" dirty="0" smtClean="0"/>
              <a:t>Using the Search Help Box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229600" cy="2060448"/>
          </a:xfrm>
        </p:spPr>
        <p:txBody>
          <a:bodyPr>
            <a:normAutofit/>
          </a:bodyPr>
          <a:lstStyle/>
          <a:p>
            <a:r>
              <a:rPr lang="en-US" b="1" dirty="0" smtClean="0"/>
              <a:t>Windows Help and Support</a:t>
            </a:r>
            <a:r>
              <a:rPr lang="en-US" dirty="0" smtClean="0"/>
              <a:t> provides access to Help files stored on your computer as well as Help information stored on the Microsoft Web site. 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92851"/>
            <a:ext cx="4495800" cy="57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0928" y="1066800"/>
            <a:ext cx="128067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Tool bar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 flipV="1">
            <a:off x="6781800" y="1297632"/>
            <a:ext cx="929128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81000" y="974467"/>
            <a:ext cx="2438400" cy="1107996"/>
            <a:chOff x="381000" y="974467"/>
            <a:chExt cx="2438400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974467"/>
              <a:ext cx="1562099" cy="110799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Back and Forward Buttons</a:t>
              </a:r>
              <a:endParaRPr lang="en-US" sz="2200" b="1" dirty="0"/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 flipV="1">
              <a:off x="1943099" y="1297634"/>
              <a:ext cx="876301" cy="2308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352800" y="228600"/>
            <a:ext cx="241123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 help box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58419" y="690266"/>
            <a:ext cx="0" cy="8381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181600" y="3089701"/>
            <a:ext cx="2652272" cy="1200329"/>
            <a:chOff x="5181600" y="3089701"/>
            <a:chExt cx="2652272" cy="1200329"/>
          </a:xfrm>
        </p:grpSpPr>
        <p:sp>
          <p:nvSpPr>
            <p:cNvPr id="19" name="Right Brace 18"/>
            <p:cNvSpPr/>
            <p:nvPr/>
          </p:nvSpPr>
          <p:spPr>
            <a:xfrm>
              <a:off x="5181600" y="3124200"/>
              <a:ext cx="76200" cy="762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0200" y="3089701"/>
              <a:ext cx="2423672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Links to basic assistance information</a:t>
              </a:r>
              <a:endParaRPr lang="en-US" sz="2400" dirty="0"/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4953000" y="4572000"/>
            <a:ext cx="4114800" cy="1135797"/>
            <a:chOff x="4953000" y="4572000"/>
            <a:chExt cx="4114800" cy="1135797"/>
          </a:xfrm>
        </p:grpSpPr>
        <p:sp>
          <p:nvSpPr>
            <p:cNvPr id="22" name="TextBox 21"/>
            <p:cNvSpPr txBox="1"/>
            <p:nvPr/>
          </p:nvSpPr>
          <p:spPr>
            <a:xfrm>
              <a:off x="5029200" y="4876800"/>
              <a:ext cx="4038600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Link to find more information on the Microsoft Web site.</a:t>
              </a:r>
              <a:endParaRPr lang="en-US" sz="2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4953000" y="4572000"/>
              <a:ext cx="274320" cy="3048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Group 1024"/>
          <p:cNvGrpSpPr/>
          <p:nvPr/>
        </p:nvGrpSpPr>
        <p:grpSpPr>
          <a:xfrm>
            <a:off x="1226564" y="5265836"/>
            <a:ext cx="4537474" cy="1134964"/>
            <a:chOff x="1226564" y="5265836"/>
            <a:chExt cx="4537474" cy="1134964"/>
          </a:xfrm>
        </p:grpSpPr>
        <p:sp>
          <p:nvSpPr>
            <p:cNvPr id="27" name="TextBox 26"/>
            <p:cNvSpPr txBox="1"/>
            <p:nvPr/>
          </p:nvSpPr>
          <p:spPr>
            <a:xfrm>
              <a:off x="1226564" y="5265836"/>
              <a:ext cx="3574036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Button to switch between online and offline help</a:t>
              </a:r>
              <a:endParaRPr lang="en-US" sz="2400" dirty="0"/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4800600" y="5681335"/>
              <a:ext cx="963438" cy="7194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5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Contents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3733800" cy="5670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Contents list logically organizes all of the topics in Windows Help and Support into topics and categories similar to a table of contents in a book. </a:t>
            </a:r>
          </a:p>
          <a:p>
            <a:r>
              <a:rPr lang="en-US" sz="2400" dirty="0" smtClean="0"/>
              <a:t>To access the contents list click </a:t>
            </a:r>
            <a:r>
              <a:rPr lang="en-US" sz="2400" dirty="0"/>
              <a:t>the Browse Help button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When you click on this button a list of categories will appear.</a:t>
            </a:r>
          </a:p>
          <a:p>
            <a:endParaRPr lang="en-US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761478"/>
            <a:ext cx="4572001" cy="58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733800" y="1219200"/>
            <a:ext cx="3429000" cy="2514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9" y="761478"/>
            <a:ext cx="4572001" cy="58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Search Help Box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If you can’t find the topic you need by clicking a link or using the toolbar, or if you want to quickly find Help pages related to a particular topic, you can use the Search Help box. 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35947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733800" y="1524000"/>
            <a:ext cx="2286000" cy="2667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Search Help Box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038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Enter </a:t>
            </a:r>
            <a:r>
              <a:rPr lang="en-US" dirty="0"/>
              <a:t>a word or phrase about </a:t>
            </a:r>
            <a:r>
              <a:rPr lang="en-US" dirty="0" smtClean="0"/>
              <a:t>the </a:t>
            </a:r>
            <a:r>
              <a:rPr lang="en-US" dirty="0"/>
              <a:t>topic you want to </a:t>
            </a:r>
            <a:r>
              <a:rPr lang="en-US" dirty="0" smtClean="0"/>
              <a:t>find information on, In this case “Printing a document.</a:t>
            </a:r>
          </a:p>
          <a:p>
            <a:r>
              <a:rPr lang="en-US" dirty="0" smtClean="0"/>
              <a:t>Click on the Search help button.</a:t>
            </a:r>
          </a:p>
          <a:p>
            <a:r>
              <a:rPr lang="en-US" dirty="0" smtClean="0"/>
              <a:t>A list of results will appear.</a:t>
            </a:r>
          </a:p>
          <a:p>
            <a:r>
              <a:rPr lang="en-US" dirty="0" smtClean="0"/>
              <a:t>Clicking on any of the results will show the information.</a:t>
            </a:r>
          </a:p>
          <a:p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35947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733800" y="1524000"/>
            <a:ext cx="3886200" cy="2077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41" y="838200"/>
            <a:ext cx="435947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76" y="802341"/>
            <a:ext cx="4387577" cy="559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Shutting Down Windows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should always shut down Windows before you turn off your computer.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122" name="Picture 2" descr="http://res1.windows.microsoft.com/resbox/en/Windows%207/main/f8a52cd8-46e8-4cfd-8bcb-9af7e77d466a_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819400" cy="23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3733800" y="1151591"/>
            <a:ext cx="5105400" cy="56705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Switch users – bring up a screen with a list of users that can use the computer. </a:t>
            </a:r>
          </a:p>
          <a:p>
            <a:r>
              <a:rPr lang="en-US" sz="2400" dirty="0" smtClean="0"/>
              <a:t>Log off -  </a:t>
            </a:r>
            <a:r>
              <a:rPr lang="en-US" sz="2400" dirty="0"/>
              <a:t>closes all programs </a:t>
            </a:r>
            <a:r>
              <a:rPr lang="en-US" sz="2400" dirty="0" smtClean="0"/>
              <a:t>and logs </a:t>
            </a:r>
            <a:r>
              <a:rPr lang="en-US" sz="2400" dirty="0"/>
              <a:t>you off of Windows .</a:t>
            </a:r>
            <a:endParaRPr lang="en-US" sz="2400" dirty="0" smtClean="0"/>
          </a:p>
          <a:p>
            <a:r>
              <a:rPr lang="en-US" sz="2400" dirty="0" smtClean="0"/>
              <a:t>Lock – takes you back to the login screen</a:t>
            </a:r>
          </a:p>
          <a:p>
            <a:r>
              <a:rPr lang="en-US" sz="2400" dirty="0" smtClean="0"/>
              <a:t>Sleep - </a:t>
            </a:r>
            <a:r>
              <a:rPr lang="en-US" sz="2400" dirty="0"/>
              <a:t>a power-saving state that allows a computer to quickly resume </a:t>
            </a:r>
            <a:r>
              <a:rPr lang="en-US" sz="2400" dirty="0" smtClean="0"/>
              <a:t>full-power. Sleep </a:t>
            </a:r>
            <a:r>
              <a:rPr lang="en-US" sz="2400" dirty="0"/>
              <a:t>puts your work and settings in memory</a:t>
            </a:r>
            <a:endParaRPr lang="en-US" sz="2400" dirty="0" smtClean="0"/>
          </a:p>
          <a:p>
            <a:r>
              <a:rPr lang="en-US" sz="2400" dirty="0" smtClean="0"/>
              <a:t>Hibernation </a:t>
            </a:r>
            <a:r>
              <a:rPr lang="en-US" sz="2400" dirty="0"/>
              <a:t>puts your open documents and programs on your hard disk, and then turns off your computer</a:t>
            </a:r>
            <a:endParaRPr lang="en-US" sz="2400" dirty="0" smtClean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Windows and Examining the Desktop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81400" cy="4800600"/>
          </a:xfrm>
        </p:spPr>
        <p:txBody>
          <a:bodyPr/>
          <a:lstStyle/>
          <a:p>
            <a:r>
              <a:rPr lang="en-US" dirty="0" smtClean="0"/>
              <a:t>To start Windows, you simply turn your computer on. </a:t>
            </a:r>
          </a:p>
          <a:p>
            <a:r>
              <a:rPr lang="en-US" dirty="0" smtClean="0"/>
              <a:t>One of three screens will appear</a:t>
            </a:r>
          </a:p>
          <a:p>
            <a:pPr lvl="1"/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User icons</a:t>
            </a:r>
          </a:p>
          <a:p>
            <a:pPr lvl="1"/>
            <a:r>
              <a:rPr lang="en-US" dirty="0" smtClean="0"/>
              <a:t>Classic login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www.uxpassion.com/wp-content/uploads/2008/10/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ybpq5zhL-RU/TBM4CVUuwfI/AAAAAAAAAPs/O4mp-AiEaD0/s1600/windows7logon_ev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vell.com/documentation/vista_client/vista_client_admin/graphics/credprov_2_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669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Windows and Examining the Desktop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The desktop is the whole workspace on the screen.</a:t>
            </a:r>
          </a:p>
          <a:p>
            <a:r>
              <a:rPr lang="en-US" dirty="0" smtClean="0"/>
              <a:t>A desktop’s </a:t>
            </a:r>
            <a:r>
              <a:rPr lang="en-US" b="1" dirty="0" smtClean="0"/>
              <a:t>theme</a:t>
            </a:r>
            <a:r>
              <a:rPr lang="en-US" dirty="0" smtClean="0"/>
              <a:t> is a set of backgrounds, window colors, sounds, and screen savers.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7: Exploring Microsoft Windows 7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229600" cy="647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Windows Desktop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www.w7forums.com/attachments/184d1241710969-windows-7-desktop-screenshots-s-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91600" cy="56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3135298"/>
            <a:ext cx="3581400" cy="923330"/>
          </a:xfrm>
          <a:prstGeom prst="rect">
            <a:avLst/>
          </a:prstGeom>
          <a:solidFill>
            <a:srgbClr val="00B0F0">
              <a:alpha val="9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Theme</a:t>
            </a:r>
            <a:r>
              <a:rPr lang="en-US" dirty="0" smtClean="0"/>
              <a:t> – a </a:t>
            </a:r>
            <a:r>
              <a:rPr lang="en-US" dirty="0"/>
              <a:t>set of desktop backgrounds, window colors, </a:t>
            </a:r>
          </a:p>
          <a:p>
            <a:r>
              <a:rPr lang="en-US" dirty="0"/>
              <a:t>sounds, and screen savers.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3581400" cy="1477328"/>
          </a:xfrm>
          <a:prstGeom prst="rect">
            <a:avLst/>
          </a:prstGeom>
          <a:solidFill>
            <a:srgbClr val="00B0F0">
              <a:alpha val="9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Icons - is </a:t>
            </a:r>
            <a:r>
              <a:rPr lang="en-US" dirty="0"/>
              <a:t>a small picture or symbol serving as a quick, intuitive representation of a software tool, function or a data file accessible on the system.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376839"/>
            <a:ext cx="3581400" cy="1200329"/>
          </a:xfrm>
          <a:prstGeom prst="rect">
            <a:avLst/>
          </a:prstGeom>
          <a:solidFill>
            <a:srgbClr val="00B0F0">
              <a:alpha val="9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Gadgets </a:t>
            </a:r>
            <a:r>
              <a:rPr lang="en-US" dirty="0" smtClean="0"/>
              <a:t>- mini </a:t>
            </a:r>
            <a:r>
              <a:rPr lang="en-US" dirty="0"/>
              <a:t>programs that offer information at a glance and provide easy access to frequently used tools.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105400"/>
            <a:ext cx="4953000" cy="923330"/>
          </a:xfrm>
          <a:prstGeom prst="rect">
            <a:avLst/>
          </a:prstGeom>
          <a:solidFill>
            <a:srgbClr val="00B0F0">
              <a:alpha val="9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Taskbar</a:t>
            </a:r>
            <a:r>
              <a:rPr lang="en-US" dirty="0" smtClean="0"/>
              <a:t> - horizontal </a:t>
            </a:r>
            <a:r>
              <a:rPr lang="en-US" dirty="0"/>
              <a:t>bar at the bottom of the screen with </a:t>
            </a:r>
            <a:r>
              <a:rPr lang="en-US" dirty="0" smtClean="0"/>
              <a:t>buttons </a:t>
            </a:r>
            <a:r>
              <a:rPr lang="en-US" dirty="0"/>
              <a:t>that provide quick access to common tools and running </a:t>
            </a:r>
            <a:r>
              <a:rPr lang="en-US" dirty="0" smtClean="0"/>
              <a:t>programs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382399"/>
            <a:ext cx="4953000" cy="646331"/>
          </a:xfrm>
          <a:prstGeom prst="rect">
            <a:avLst/>
          </a:prstGeom>
          <a:solidFill>
            <a:srgbClr val="00B0F0">
              <a:alpha val="9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Button - </a:t>
            </a:r>
            <a:r>
              <a:rPr lang="en-US" dirty="0" smtClean="0"/>
              <a:t>graphical </a:t>
            </a:r>
            <a:r>
              <a:rPr lang="en-US" dirty="0"/>
              <a:t>icon you click to start a program or perform a </a:t>
            </a:r>
            <a:r>
              <a:rPr lang="en-US" dirty="0" smtClean="0"/>
              <a:t>command</a:t>
            </a:r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133975"/>
            <a:ext cx="4953000" cy="923330"/>
          </a:xfrm>
          <a:prstGeom prst="rect">
            <a:avLst/>
          </a:prstGeom>
          <a:solidFill>
            <a:srgbClr val="00B0F0">
              <a:alpha val="9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Notiﬁcation </a:t>
            </a:r>
            <a:r>
              <a:rPr lang="en-US" b="1" dirty="0"/>
              <a:t>area</a:t>
            </a:r>
            <a:r>
              <a:rPr lang="en-US" dirty="0"/>
              <a:t> </a:t>
            </a:r>
            <a:r>
              <a:rPr lang="en-US" dirty="0" smtClean="0"/>
              <a:t>- part </a:t>
            </a:r>
            <a:r>
              <a:rPr lang="en-US" dirty="0"/>
              <a:t>of the taskbar that displays icons that </a:t>
            </a:r>
            <a:r>
              <a:rPr lang="en-US" dirty="0" smtClean="0"/>
              <a:t>provide </a:t>
            </a:r>
            <a:r>
              <a:rPr lang="en-US" dirty="0"/>
              <a:t>information about the computer and programs that are running.</a:t>
            </a:r>
          </a:p>
        </p:txBody>
      </p:sp>
    </p:spTree>
    <p:extLst>
      <p:ext uri="{BB962C8B-B14F-4D97-AF65-F5344CB8AC3E}">
        <p14:creationId xmlns:p14="http://schemas.microsoft.com/office/powerpoint/2010/main" val="34556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1925"/>
            <a:ext cx="8229600" cy="762000"/>
          </a:xfrm>
        </p:spPr>
        <p:txBody>
          <a:bodyPr/>
          <a:lstStyle/>
          <a:p>
            <a:r>
              <a:rPr lang="en-US" dirty="0" smtClean="0"/>
              <a:t>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429000" cy="4876800"/>
          </a:xfrm>
        </p:spPr>
        <p:txBody>
          <a:bodyPr/>
          <a:lstStyle/>
          <a:p>
            <a:r>
              <a:rPr lang="en-US" dirty="0"/>
              <a:t>The pointer is a small </a:t>
            </a:r>
            <a:r>
              <a:rPr lang="en-US" dirty="0" smtClean="0"/>
              <a:t>object that </a:t>
            </a:r>
            <a:r>
              <a:rPr lang="en-US" dirty="0"/>
              <a:t>moves on the screen when you move your mouse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pointer shapes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http://tipsinside.com/wp-content/uploads/2011/06/aero_curs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52400"/>
            <a:ext cx="525993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Mouse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Point</a:t>
            </a:r>
            <a:r>
              <a:rPr lang="en-US" dirty="0" smtClean="0"/>
              <a:t>: Positioning the pointer directly on top of an item.</a:t>
            </a:r>
          </a:p>
          <a:p>
            <a:r>
              <a:rPr lang="en-US" b="1" dirty="0" smtClean="0"/>
              <a:t>Click</a:t>
            </a:r>
            <a:r>
              <a:rPr lang="en-US" dirty="0" smtClean="0"/>
              <a:t>: Pressing the left mouse button and immediately releasing it.</a:t>
            </a:r>
          </a:p>
          <a:p>
            <a:r>
              <a:rPr lang="en-US" b="1" dirty="0" smtClean="0"/>
              <a:t>Right-click</a:t>
            </a:r>
            <a:r>
              <a:rPr lang="en-US" dirty="0" smtClean="0"/>
              <a:t>: Clicking the right mouse button and immediately releasing it.</a:t>
            </a:r>
          </a:p>
          <a:p>
            <a:r>
              <a:rPr lang="en-US" b="1" dirty="0" smtClean="0"/>
              <a:t>Double-click</a:t>
            </a:r>
            <a:r>
              <a:rPr lang="en-US" dirty="0" smtClean="0"/>
              <a:t>: Clicking the left mouse button twice in quick succession.</a:t>
            </a:r>
          </a:p>
          <a:p>
            <a:r>
              <a:rPr lang="en-US" b="1" dirty="0" smtClean="0"/>
              <a:t>Drag</a:t>
            </a:r>
            <a:r>
              <a:rPr lang="en-US" dirty="0" smtClean="0"/>
              <a:t>: Positioning the </a:t>
            </a:r>
            <a:r>
              <a:rPr lang="en-US" dirty="0" err="1" smtClean="0"/>
              <a:t>pointeron</a:t>
            </a:r>
            <a:r>
              <a:rPr lang="en-US" dirty="0" smtClean="0"/>
              <a:t> top of an item, and then pressing and holding the left mouse button while moving the pointer.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r>
              <a:rPr lang="en-US" dirty="0"/>
              <a:t>When you want more information about an item on the desktop, you can point to that item to make a </a:t>
            </a:r>
            <a:r>
              <a:rPr lang="en-US" b="1" dirty="0"/>
              <a:t>ScreenTip</a:t>
            </a:r>
            <a:r>
              <a:rPr lang="en-US" dirty="0"/>
              <a:t> appear.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7: Exploring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571562" cy="41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1887</Words>
  <Application>Microsoft Office PowerPoint</Application>
  <PresentationFormat>On-screen Show (4:3)</PresentationFormat>
  <Paragraphs>247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1_Office Theme</vt:lpstr>
      <vt:lpstr>Clarity</vt:lpstr>
      <vt:lpstr>Chapter 7</vt:lpstr>
      <vt:lpstr>Learning Objectives</vt:lpstr>
      <vt:lpstr>Exploring the Windows 7 Desktop</vt:lpstr>
      <vt:lpstr>Starting Windows and Examining the Desktop</vt:lpstr>
      <vt:lpstr>Starting Windows and Examining the Desktop</vt:lpstr>
      <vt:lpstr>The Windows Desktop</vt:lpstr>
      <vt:lpstr>Pointer</vt:lpstr>
      <vt:lpstr>Using the Mouse</vt:lpstr>
      <vt:lpstr>Screen Tip</vt:lpstr>
      <vt:lpstr>Aero Peak</vt:lpstr>
      <vt:lpstr>Shortcut Menues</vt:lpstr>
      <vt:lpstr>Exploring the Start Menu</vt:lpstr>
      <vt:lpstr>Exploring the Start Menu</vt:lpstr>
      <vt:lpstr>All Programs Submenu</vt:lpstr>
      <vt:lpstr>Search Box</vt:lpstr>
      <vt:lpstr>Exploring the Start Menu</vt:lpstr>
      <vt:lpstr>Using Common Windows Elements</vt:lpstr>
      <vt:lpstr>Common Window Elements</vt:lpstr>
      <vt:lpstr>Resizing and Moving Windows</vt:lpstr>
      <vt:lpstr>Switching Between Open Windows</vt:lpstr>
      <vt:lpstr>Navigating Windows</vt:lpstr>
      <vt:lpstr>Navigating Windows</vt:lpstr>
      <vt:lpstr>Windows Explorer</vt:lpstr>
      <vt:lpstr>Parts of Windows Explorer Window</vt:lpstr>
      <vt:lpstr>Navigating Windows</vt:lpstr>
      <vt:lpstr>Using the Navigation Pane</vt:lpstr>
      <vt:lpstr>Using the Navigation Pane</vt:lpstr>
      <vt:lpstr>Viewing Contents of Folders.</vt:lpstr>
      <vt:lpstr>Viewing Contents of Folders.</vt:lpstr>
      <vt:lpstr>Working with the Recycle Bin</vt:lpstr>
      <vt:lpstr>Getting Help</vt:lpstr>
      <vt:lpstr>Getting Help</vt:lpstr>
      <vt:lpstr>Getting Help</vt:lpstr>
      <vt:lpstr>Using the Contents List</vt:lpstr>
      <vt:lpstr>Using the Search Help Box</vt:lpstr>
      <vt:lpstr>Using the Search Help Box</vt:lpstr>
      <vt:lpstr>Shutting Down Windows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98</cp:revision>
  <dcterms:created xsi:type="dcterms:W3CDTF">2010-11-05T16:29:57Z</dcterms:created>
  <dcterms:modified xsi:type="dcterms:W3CDTF">2012-06-25T17:47:31Z</dcterms:modified>
</cp:coreProperties>
</file>